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6"/>
  </p:notesMasterIdLst>
  <p:sldIdLst>
    <p:sldId id="262" r:id="rId2"/>
    <p:sldId id="259" r:id="rId3"/>
    <p:sldId id="261" r:id="rId4"/>
    <p:sldId id="260" r:id="rId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CA3"/>
    <a:srgbClr val="57A7D9"/>
    <a:srgbClr val="F9D8CC"/>
    <a:srgbClr val="F2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39176-2C07-4A4C-B7F1-847BBDDE1F45}" v="44" dt="2024-12-10T17:05:42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4" autoAdjust="0"/>
    <p:restoredTop sz="94660"/>
  </p:normalViewPr>
  <p:slideViewPr>
    <p:cSldViewPr>
      <p:cViewPr varScale="1">
        <p:scale>
          <a:sx n="97" d="100"/>
          <a:sy n="97" d="100"/>
        </p:scale>
        <p:origin x="134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C4B9F71-7591-4E32-88D3-FD52200DC204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vert="horz" lIns="99070" tIns="49535" rIns="99070" bIns="49535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7C4323-BDE7-4AF9-9C1C-83EACE6614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732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CB63E-5FD0-4823-8F47-602460BFD16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CB63E-5FD0-4823-8F47-602460BFD16C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70" tIns="49535" rIns="99070" bIns="49535" anchor="b"/>
          <a:lstStyle/>
          <a:p>
            <a:pPr algn="r">
              <a:defRPr/>
            </a:pPr>
            <a:fld id="{685D9378-0F0D-44B2-A003-DE2411771C72}" type="slidenum">
              <a:rPr lang="sv-SE" sz="1300">
                <a:latin typeface="+mn-lt"/>
              </a:rPr>
              <a:pPr algn="r">
                <a:defRPr/>
              </a:pPr>
              <a:t>4</a:t>
            </a:fld>
            <a:endParaRPr lang="sv-SE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5887-B9C3-44FE-9E9F-F70903A061FB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A46B-2F34-4AA2-86C7-1091BECAE8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5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0512-B8E6-4D5E-8B5D-8EDE22BE09C1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D133-971B-45C8-8D5A-EB4B3AF4FC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78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9ECA-32D8-4677-8681-C7203EF9541A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26E0-18F6-4D02-9B5E-D6A53ED436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57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14FA-9A4A-4E0B-8D3D-273CAF4BE54D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1F7C-CDF2-497A-B5F4-0220A592FB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9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7C80-E17A-4541-9689-F504D590738B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90A9-E32B-4E20-8100-CA79F09345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2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E0-04A7-4406-96A0-0F5BB6896DC6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E549-E8B5-4A3D-A0A8-46BB62AEE5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16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BB3B-A92A-41E8-B6C9-720FAAD5694D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E0E5-DB1C-4544-9E6E-155F68FDEB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80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C390-C716-422A-BA3E-33AFAF21F978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5276-EA82-40FA-89F7-2B164C472D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1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2507-5E85-4116-83D6-30EDD465FB66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9D73-D200-4594-815A-1CF8845F05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69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6157-B096-45B6-8B40-4EE73EF0AF65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94DE-78F9-43FC-819F-B3100A6880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6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A8B8-6F6F-4E79-819F-5CFA785E0EB1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1AC8-E4DD-4C8E-A339-35809FCEC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58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B8C9CC-7E2D-49D8-9DF6-E6553F8BEA3A}" type="datetimeFigureOut">
              <a:rPr lang="sv-SE"/>
              <a:pPr>
                <a:defRPr/>
              </a:pPr>
              <a:t>2024-12-12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D8816-105A-4F99-9234-3B24A8D935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  <p:sldLayoutId id="2147483925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19" r:id="rId9"/>
    <p:sldLayoutId id="2147483918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pingis@gmail.com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mailto:molsson79@yahoo.se" TargetMode="External"/><Relationship Id="rId4" Type="http://schemas.openxmlformats.org/officeDocument/2006/relationships/hyperlink" Target="http://www.pingis.asif.s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4.emf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1.jpeg"/><Relationship Id="rId15" Type="http://schemas.openxmlformats.org/officeDocument/2006/relationships/image" Target="../media/image15.jpeg"/><Relationship Id="rId23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2368FD-DB93-05D7-52B2-87A48466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VÄLKOMMEN TILL ÅS MASTERS</a:t>
            </a:r>
            <a:b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18-19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pic>
        <p:nvPicPr>
          <p:cNvPr id="4" name="Platshållare för innehåll 6" descr="IMG_2508.JPG">
            <a:extLst>
              <a:ext uri="{FF2B5EF4-FFF2-40B4-BE49-F238E27FC236}">
                <a16:creationId xmlns:a16="http://schemas.microsoft.com/office/drawing/2014/main" id="{6260466B-A0F9-D0C2-F32A-AAF4546DFD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115" y="1600200"/>
            <a:ext cx="362077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6" name="Platshållare för innehåll 5" descr="En bild som visar flera&#10;&#10;Automatiskt genererad beskrivning">
            <a:extLst>
              <a:ext uri="{FF2B5EF4-FFF2-40B4-BE49-F238E27FC236}">
                <a16:creationId xmlns:a16="http://schemas.microsoft.com/office/drawing/2014/main" id="{D22B93A2-CAD4-0ECF-93C7-CDD8FAD86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339"/>
            <a:ext cx="4038600" cy="22736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FBCFCB2-3CC0-6F1A-4244-F659E5511C75}"/>
              </a:ext>
            </a:extLst>
          </p:cNvPr>
          <p:cNvSpPr txBox="1"/>
          <p:nvPr/>
        </p:nvSpPr>
        <p:spPr>
          <a:xfrm>
            <a:off x="4648200" y="515719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JÄMTKRAFTHALLEN</a:t>
            </a:r>
          </a:p>
        </p:txBody>
      </p:sp>
    </p:spTree>
    <p:extLst>
      <p:ext uri="{BB962C8B-B14F-4D97-AF65-F5344CB8AC3E}">
        <p14:creationId xmlns:p14="http://schemas.microsoft.com/office/powerpoint/2010/main" val="395491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3"/>
          <p:cNvSpPr>
            <a:spLocks noGrp="1"/>
          </p:cNvSpPr>
          <p:nvPr>
            <p:ph type="title"/>
          </p:nvPr>
        </p:nvSpPr>
        <p:spPr>
          <a:xfrm>
            <a:off x="539552" y="355085"/>
            <a:ext cx="2122575" cy="747126"/>
          </a:xfrm>
          <a:ln w="57150"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anchor="t"/>
          <a:lstStyle/>
          <a:p>
            <a:pPr algn="ctr" eaLnBrk="1" hangingPunct="1"/>
            <a:r>
              <a:rPr lang="sv-SE" dirty="0">
                <a:solidFill>
                  <a:srgbClr val="002060"/>
                </a:solidFill>
                <a:cs typeface="Times New Roman" panose="02020603050405020304" pitchFamily="18" charset="0"/>
              </a:rPr>
              <a:t>Ås Masters 2025</a:t>
            </a:r>
            <a:br>
              <a:rPr lang="sv-SE" sz="1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sv-SE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14</a:t>
            </a:r>
            <a:r>
              <a:rPr lang="sv-SE" sz="1600" b="0" dirty="0">
                <a:solidFill>
                  <a:srgbClr val="002060"/>
                </a:solidFill>
                <a:cs typeface="Times New Roman" panose="02020603050405020304" pitchFamily="18" charset="0"/>
              </a:rPr>
              <a:t>:e upplagan</a:t>
            </a:r>
          </a:p>
        </p:txBody>
      </p:sp>
      <p:sp>
        <p:nvSpPr>
          <p:cNvPr id="3075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42936" y="1052736"/>
            <a:ext cx="2197100" cy="5297785"/>
          </a:xfrm>
        </p:spPr>
        <p:txBody>
          <a:bodyPr/>
          <a:lstStyle/>
          <a:p>
            <a:pPr marL="17463" algn="ctr" eaLnBrk="1" hangingPunct="1">
              <a:spcBef>
                <a:spcPct val="0"/>
              </a:spcBef>
            </a:pPr>
            <a:r>
              <a:rPr lang="sv-SE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Välkomna!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Vi hoppas på många som vill fajtas om fina priser och testa en ”annorlunda” tävling som ger många möjligheter till jämna matcher.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Ås Masters spelas </a:t>
            </a:r>
            <a:r>
              <a:rPr lang="sv-SE" sz="1000" b="1" u="sng" dirty="0">
                <a:latin typeface="+mj-lt"/>
                <a:cs typeface="Times New Roman" panose="02020603050405020304" pitchFamily="18" charset="0"/>
              </a:rPr>
              <a:t>18-19 JANUARI 2025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i </a:t>
            </a:r>
            <a:r>
              <a:rPr lang="sv-SE" sz="1000" dirty="0" err="1">
                <a:latin typeface="+mj-lt"/>
                <a:cs typeface="Times New Roman" panose="02020603050405020304" pitchFamily="18" charset="0"/>
              </a:rPr>
              <a:t>Jämtkrafthallen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i Ås.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Sanktionerad av SBTF som Nationell tävling.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Tävlingsbord; </a:t>
            </a:r>
            <a:r>
              <a:rPr lang="sv-SE" sz="1000" dirty="0" err="1">
                <a:latin typeface="+mj-lt"/>
                <a:cs typeface="Times New Roman" panose="02020603050405020304" pitchFamily="18" charset="0"/>
              </a:rPr>
              <a:t>Tibhar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Tävlingsboll: Stiga </a:t>
            </a:r>
            <a:r>
              <a:rPr lang="sv-SE" sz="1000" dirty="0" err="1">
                <a:latin typeface="+mj-lt"/>
                <a:cs typeface="Times New Roman" panose="02020603050405020304" pitchFamily="18" charset="0"/>
              </a:rPr>
              <a:t>Perform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40+.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Spelarna dömer själva i poolspelet. 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Startbegränsningar</a:t>
            </a:r>
          </a:p>
          <a:p>
            <a:pPr marL="17463" eaLnBrk="1" hangingPunct="1">
              <a:spcBef>
                <a:spcPct val="0"/>
              </a:spcBef>
            </a:pPr>
            <a:r>
              <a:rPr lang="en-US" sz="1000" dirty="0">
                <a:latin typeface="+mj-lt"/>
                <a:cs typeface="Times New Roman" panose="02020603050405020304" pitchFamily="18" charset="0"/>
              </a:rPr>
              <a:t>En </a:t>
            </a:r>
            <a:r>
              <a:rPr lang="en-US" sz="1000" dirty="0" err="1">
                <a:latin typeface="+mj-lt"/>
                <a:cs typeface="Times New Roman" panose="02020603050405020304" pitchFamily="18" charset="0"/>
              </a:rPr>
              <a:t>klass</a:t>
            </a:r>
            <a:r>
              <a:rPr lang="en-US" sz="1000" dirty="0">
                <a:latin typeface="+mj-lt"/>
                <a:cs typeface="Times New Roman" panose="02020603050405020304" pitchFamily="18" charset="0"/>
              </a:rPr>
              <a:t> / pass.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Priser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Prispengar i DS / HS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Övriga klasser så är det pokaler, medaljer eller nyttopriser.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Tävlingsform och lottning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Samtliga matcher spelas i bäst av 5 set förutom 2 manna Davis som spelas i bäst av tre set, se sidan 3.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6" name="Platshållare för text 5"/>
          <p:cNvSpPr txBox="1">
            <a:spLocks/>
          </p:cNvSpPr>
          <p:nvPr/>
        </p:nvSpPr>
        <p:spPr bwMode="auto">
          <a:xfrm>
            <a:off x="2193219" y="1052736"/>
            <a:ext cx="2273379" cy="57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Anmälan</a:t>
            </a:r>
          </a:p>
          <a:p>
            <a:pPr eaLnBrk="1" hangingPunct="1"/>
            <a:r>
              <a:rPr lang="sv-SE" sz="1000" b="1" dirty="0">
                <a:latin typeface="+mj-lt"/>
                <a:cs typeface="Times New Roman" panose="02020603050405020304" pitchFamily="18" charset="0"/>
              </a:rPr>
              <a:t>OBS!! </a:t>
            </a: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Anmälan arrangören tillhanda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senast </a:t>
            </a:r>
            <a:r>
              <a:rPr lang="sv-SE" sz="1000" b="1" dirty="0">
                <a:latin typeface="+mj-lt"/>
                <a:cs typeface="Times New Roman" panose="02020603050405020304" pitchFamily="18" charset="0"/>
              </a:rPr>
              <a:t>Tisdag 7 januari 2025 på e-post </a:t>
            </a:r>
            <a:r>
              <a:rPr lang="sv-SE" sz="1000" b="1" dirty="0">
                <a:latin typeface="+mj-lt"/>
                <a:cs typeface="Times New Roman" panose="02020603050405020304" pitchFamily="18" charset="0"/>
                <a:hlinkClick r:id="rId3"/>
              </a:rPr>
              <a:t>aspingis@gmail.com</a:t>
            </a:r>
            <a:endParaRPr lang="sv-SE" sz="10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sv-SE" sz="10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v-SE" sz="1000" b="1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nvänd upprättad anmälnings-blankett. </a:t>
            </a: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v-SE" sz="1000" i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Endast klubbgemensam anmälan.</a:t>
            </a: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v-SE" sz="1000" dirty="0">
                <a:latin typeface="+mj-lt"/>
                <a:cs typeface="Times New Roman" panose="02020603050405020304" pitchFamily="18" charset="0"/>
              </a:rPr>
              <a:t>Pojkar/Flickor får naturligtvis anmäla sig till D/H klasser</a:t>
            </a:r>
            <a:endParaRPr lang="sv-SE" sz="10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v-SE" sz="1000" dirty="0">
                <a:latin typeface="+mj-lt"/>
                <a:cs typeface="Times New Roman" panose="02020603050405020304" pitchFamily="18" charset="0"/>
              </a:rPr>
              <a:t>PM och deltagar-listor går att läsa på Ås IF:s hemsida, </a:t>
            </a:r>
            <a:r>
              <a:rPr lang="sv-SE" sz="1000" dirty="0">
                <a:latin typeface="+mj-lt"/>
                <a:cs typeface="Times New Roman" panose="02020603050405020304" pitchFamily="18" charset="0"/>
                <a:hlinkClick r:id="rId4"/>
              </a:rPr>
              <a:t>www.pingis.asif.se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ca 8 dagar innan tävling.</a:t>
            </a:r>
          </a:p>
          <a:p>
            <a:pPr eaLnBrk="1" hangingPunct="1"/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b="1" i="1" dirty="0">
                <a:latin typeface="+mj-lt"/>
                <a:cs typeface="Times New Roman" panose="02020603050405020304" pitchFamily="18" charset="0"/>
              </a:rPr>
              <a:t>Måltider; </a:t>
            </a:r>
            <a:r>
              <a:rPr lang="sv-SE" sz="1000" u="sng" dirty="0">
                <a:latin typeface="+mj-lt"/>
                <a:cs typeface="Times New Roman" panose="02020603050405020304" pitchFamily="18" charset="0"/>
              </a:rPr>
              <a:t>Förbeställd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lunch: korvstroganoff  lördag, pastagratäng söndag som serveras i hallen för 100 kr/person.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Måltider beställs klubbvis till </a:t>
            </a: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  <a:hlinkClick r:id="rId5"/>
              </a:rPr>
              <a:t>molsson79@yahoo.se</a:t>
            </a: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Clr>
                <a:schemeClr val="accent1"/>
              </a:buClr>
              <a:buSzPct val="80000"/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dirty="0">
                <a:latin typeface="+mj-lt"/>
                <a:cs typeface="Times New Roman" panose="02020603050405020304" pitchFamily="18" charset="0"/>
              </a:rPr>
              <a:t>I hallen finns dessutom enklare förtäring såsom korv med bröd, toast, mackor, fikabröd, frukt och dryck.</a:t>
            </a:r>
          </a:p>
          <a:p>
            <a:pPr eaLnBrk="1" hangingPunct="1">
              <a:buClr>
                <a:schemeClr val="accent1"/>
              </a:buClr>
              <a:buSzPct val="80000"/>
            </a:pPr>
            <a:endParaRPr lang="sv-SE" sz="10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b="1" dirty="0">
                <a:latin typeface="+mj-lt"/>
                <a:cs typeface="Times New Roman" panose="02020603050405020304" pitchFamily="18" charset="0"/>
              </a:rPr>
              <a:t>Boende;</a:t>
            </a:r>
            <a:r>
              <a:rPr lang="sv-SE" sz="1000" dirty="0">
                <a:latin typeface="+mj-lt"/>
                <a:cs typeface="Times New Roman" panose="02020603050405020304" pitchFamily="18" charset="0"/>
              </a:rPr>
              <a:t> Vi kan  även erbjuda sovplatser på hårt underlag i Ås Skola, kostnad 175/natt/person med frukost, ~200 m från hallen. 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Boende bokas i samband med anmälan till tävlingen.</a:t>
            </a:r>
          </a:p>
          <a:p>
            <a:pPr eaLnBrk="1" hangingPunct="1">
              <a:buClr>
                <a:schemeClr val="accent1"/>
              </a:buClr>
              <a:buSzPct val="80000"/>
            </a:pPr>
            <a:r>
              <a:rPr lang="sv-SE" sz="1000" b="1" dirty="0">
                <a:latin typeface="+mj-lt"/>
                <a:cs typeface="Times New Roman" panose="02020603050405020304" pitchFamily="18" charset="0"/>
              </a:rPr>
              <a:t>Boende och förbeställd lunch faktureras klubbarna tillsammans med anmälningsavgifterna</a:t>
            </a:r>
          </a:p>
        </p:txBody>
      </p:sp>
      <p:pic>
        <p:nvPicPr>
          <p:cNvPr id="3083" name="Picture 53" descr="Ås-Masters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1" y="260648"/>
            <a:ext cx="834977" cy="93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Platshållare för text 5"/>
          <p:cNvSpPr txBox="1">
            <a:spLocks/>
          </p:cNvSpPr>
          <p:nvPr/>
        </p:nvSpPr>
        <p:spPr bwMode="auto">
          <a:xfrm>
            <a:off x="4434603" y="1439052"/>
            <a:ext cx="4606274" cy="3174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/>
          <a:lstStyle>
            <a:lvl1pPr marL="1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sv-SE" sz="1100" b="1" dirty="0">
                <a:solidFill>
                  <a:srgbClr val="315CA3"/>
                </a:solidFill>
                <a:latin typeface="+mj-lt"/>
                <a:cs typeface="Times New Roman" panose="02020603050405020304" pitchFamily="18" charset="0"/>
              </a:rPr>
              <a:t>Tävlingsklasser &amp; Anmälningsavgifter; förklaring klasserna på nästa sida</a:t>
            </a:r>
          </a:p>
        </p:txBody>
      </p:sp>
      <p:graphicFrame>
        <p:nvGraphicFramePr>
          <p:cNvPr id="30" name="Tabell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80338"/>
              </p:ext>
            </p:extLst>
          </p:nvPr>
        </p:nvGraphicFramePr>
        <p:xfrm>
          <a:off x="4390318" y="1872659"/>
          <a:ext cx="4683682" cy="2545057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22">
                  <a:extLst>
                    <a:ext uri="{9D8B030D-6E8A-4147-A177-3AD203B41FA5}">
                      <a16:colId xmlns:a16="http://schemas.microsoft.com/office/drawing/2014/main" val="2737825361"/>
                    </a:ext>
                  </a:extLst>
                </a:gridCol>
                <a:gridCol w="586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45">
                  <a:extLst>
                    <a:ext uri="{9D8B030D-6E8A-4147-A177-3AD203B41FA5}">
                      <a16:colId xmlns:a16="http://schemas.microsoft.com/office/drawing/2014/main" val="609050851"/>
                    </a:ext>
                  </a:extLst>
                </a:gridCol>
                <a:gridCol w="721085">
                  <a:extLst>
                    <a:ext uri="{9D8B030D-6E8A-4147-A177-3AD203B41FA5}">
                      <a16:colId xmlns:a16="http://schemas.microsoft.com/office/drawing/2014/main" val="3671549422"/>
                    </a:ext>
                  </a:extLst>
                </a:gridCol>
              </a:tblGrid>
              <a:tr h="188189">
                <a:tc gridSpan="3">
                  <a:txBody>
                    <a:bodyPr/>
                    <a:lstStyle/>
                    <a:p>
                      <a:r>
                        <a:rPr lang="sv-SE" sz="800" b="1" dirty="0">
                          <a:solidFill>
                            <a:schemeClr val="bg1"/>
                          </a:solidFill>
                        </a:rPr>
                        <a:t>Pass 1 Lördag</a:t>
                      </a:r>
                      <a:r>
                        <a:rPr lang="sv-SE" sz="800" b="1" baseline="0" dirty="0">
                          <a:solidFill>
                            <a:schemeClr val="bg1"/>
                          </a:solidFill>
                        </a:rPr>
                        <a:t> fm</a:t>
                      </a:r>
                      <a:endParaRPr lang="sv-SE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 1 Söndag fm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Klass ”Hen”-Rankingklasser med ca 16 </a:t>
                      </a:r>
                      <a:r>
                        <a:rPr kumimoji="0" lang="sv-SE" altLang="sv-S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 i varje klass.</a:t>
                      </a:r>
                      <a:endParaRPr kumimoji="0" lang="sv-SE" altLang="sv-S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1" marR="91431" marT="50272" marB="50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 med A</a:t>
                      </a:r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 och </a:t>
                      </a:r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B slutspel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Avgift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180 kr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”Hon eller Han”-Rankingklasser med ca 16 </a:t>
                      </a:r>
                      <a:r>
                        <a:rPr kumimoji="0" lang="sv-SE" altLang="sv-S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sv-SE" altLang="sv-S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cs typeface="Arial" panose="020B0604020202020204" pitchFamily="34" charset="0"/>
                        </a:rPr>
                        <a:t> i varje klass.</a:t>
                      </a:r>
                      <a:endParaRPr kumimoji="0" lang="sv-SE" altLang="sv-S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</a:t>
                      </a:r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 med A och B slutspel</a:t>
                      </a:r>
                      <a:endParaRPr lang="sv-S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u="sng" dirty="0">
                          <a:solidFill>
                            <a:schemeClr val="tx1"/>
                          </a:solidFill>
                        </a:rPr>
                        <a:t>Avgift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180 kr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3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dirty="0">
                          <a:solidFill>
                            <a:schemeClr val="bg1"/>
                          </a:solidFill>
                        </a:rPr>
                        <a:t>Pass 2 Lördag </a:t>
                      </a:r>
                      <a:r>
                        <a:rPr lang="sv-SE" sz="800" b="1" dirty="0" err="1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sv-SE" sz="8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sv-SE" sz="800" b="1" dirty="0" err="1">
                          <a:solidFill>
                            <a:schemeClr val="bg1"/>
                          </a:solidFill>
                        </a:rPr>
                        <a:t>kv</a:t>
                      </a:r>
                      <a:endParaRPr lang="sv-SE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 2 Söndag </a:t>
                      </a:r>
                      <a:r>
                        <a:rPr kumimoji="0" lang="sv-SE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</a:t>
                      </a:r>
                      <a:r>
                        <a:rPr kumimoji="0" lang="sv-S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sv-SE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endParaRPr kumimoji="0" lang="sv-SE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205">
                <a:tc>
                  <a:txBody>
                    <a:bodyPr/>
                    <a:lstStyle/>
                    <a:p>
                      <a:r>
                        <a:rPr lang="sv-SE" sz="800" b="0" u="sng" dirty="0">
                          <a:solidFill>
                            <a:schemeClr val="tx1"/>
                          </a:solidFill>
                        </a:rPr>
                        <a:t>2 Manna Davis</a:t>
                      </a:r>
                      <a:endParaRPr lang="sv-SE" sz="800" b="0" u="sng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Delas in i klasser utifrån ranking.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Pool/Cup slutspel</a:t>
                      </a:r>
                    </a:p>
                  </a:txBody>
                  <a:tcPr marL="91431" marR="91431" marT="50272" marB="50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280 </a:t>
                      </a:r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Per/par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 och HS</a:t>
                      </a: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D3/H3</a:t>
                      </a: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D5/H5</a:t>
                      </a:r>
                    </a:p>
                    <a:p>
                      <a:r>
                        <a:rPr lang="sv-SE" sz="800" b="0" baseline="0" dirty="0">
                          <a:solidFill>
                            <a:schemeClr val="tx1"/>
                          </a:solidFill>
                        </a:rPr>
                        <a:t>H7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Max 400 poäng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Pensionärklass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Pool/Cup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Pool/Cup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260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140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140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140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180 kr</a:t>
                      </a:r>
                    </a:p>
                    <a:p>
                      <a:r>
                        <a:rPr lang="sv-SE" sz="800" b="0" dirty="0">
                          <a:solidFill>
                            <a:schemeClr val="tx1"/>
                          </a:solidFill>
                        </a:rPr>
                        <a:t>  50 kr</a:t>
                      </a:r>
                    </a:p>
                  </a:txBody>
                  <a:tcPr marL="91431" marR="91431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Plakett 28"/>
          <p:cNvSpPr/>
          <p:nvPr/>
        </p:nvSpPr>
        <p:spPr>
          <a:xfrm>
            <a:off x="4404419" y="5995892"/>
            <a:ext cx="4656765" cy="792088"/>
          </a:xfrm>
          <a:prstGeom prst="plaqu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Upplysningar: aspingis@gmail.com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Mikael Wassdahl 070 395 74 72</a:t>
            </a:r>
            <a:endParaRPr lang="sv-SE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Conny Gradin 070 527 56 78</a:t>
            </a:r>
          </a:p>
        </p:txBody>
      </p:sp>
      <p:sp>
        <p:nvSpPr>
          <p:cNvPr id="25" name="Plakett 24"/>
          <p:cNvSpPr/>
          <p:nvPr/>
        </p:nvSpPr>
        <p:spPr>
          <a:xfrm>
            <a:off x="4404419" y="4553291"/>
            <a:ext cx="3123119" cy="1305812"/>
          </a:xfrm>
          <a:prstGeom prst="plaqu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Priser:</a:t>
            </a:r>
          </a:p>
          <a:p>
            <a:pPr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HS  </a:t>
            </a: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- 1 000 kr till 1:an, 500 till 2:an, vid minst 8 spelare. Vid 16 spelare även 200 kr till 3::e och 4:e placering.</a:t>
            </a:r>
          </a:p>
          <a:p>
            <a:pPr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DS  </a:t>
            </a: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- 1000 kr till 1:an, 500 till 2:an vid minst 8 spelare. Vid 16 spelare även 200 kr till 3:e och 4:e placering.</a:t>
            </a:r>
          </a:p>
          <a:p>
            <a:pPr>
              <a:defRPr/>
            </a:pPr>
            <a:endParaRPr lang="sv-SE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Plakett 34"/>
          <p:cNvSpPr/>
          <p:nvPr/>
        </p:nvSpPr>
        <p:spPr>
          <a:xfrm>
            <a:off x="7668344" y="4553290"/>
            <a:ext cx="1388404" cy="1298585"/>
          </a:xfrm>
          <a:prstGeom prst="plaqu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Klass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D3 ( &lt;1250p)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H3 ( &lt;1750p)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D5( &lt; 750p)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H5( &lt;1250p)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H7( &lt; 750p)</a:t>
            </a:r>
          </a:p>
        </p:txBody>
      </p:sp>
      <p:pic>
        <p:nvPicPr>
          <p:cNvPr id="56" name="Platshållare för innehåll 6" descr="IMG_2508.JPG">
            <a:extLst>
              <a:ext uri="{FF2B5EF4-FFF2-40B4-BE49-F238E27FC236}">
                <a16:creationId xmlns:a16="http://schemas.microsoft.com/office/drawing/2014/main" id="{7E4C6D4D-67D3-4163-A301-D16FEA86D6A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8044" y="106089"/>
            <a:ext cx="1000132" cy="1251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3"/>
          <p:cNvSpPr>
            <a:spLocks noGrp="1"/>
          </p:cNvSpPr>
          <p:nvPr>
            <p:ph type="title"/>
          </p:nvPr>
        </p:nvSpPr>
        <p:spPr>
          <a:xfrm>
            <a:off x="-180529" y="476672"/>
            <a:ext cx="3240361" cy="428625"/>
          </a:xfrm>
        </p:spPr>
        <p:txBody>
          <a:bodyPr anchor="t"/>
          <a:lstStyle/>
          <a:p>
            <a:pPr algn="ctr" eaLnBrk="1" hangingPunct="1"/>
            <a:r>
              <a:rPr lang="sv-SE" dirty="0">
                <a:solidFill>
                  <a:srgbClr val="002060"/>
                </a:solidFill>
              </a:rPr>
              <a:t>14:e upplagan</a:t>
            </a:r>
          </a:p>
        </p:txBody>
      </p:sp>
      <p:sp>
        <p:nvSpPr>
          <p:cNvPr id="3075" name="Platshållare för text 5"/>
          <p:cNvSpPr>
            <a:spLocks noGrp="1"/>
          </p:cNvSpPr>
          <p:nvPr>
            <p:ph type="body" sz="half" idx="2"/>
          </p:nvPr>
        </p:nvSpPr>
        <p:spPr>
          <a:xfrm>
            <a:off x="33325" y="1275890"/>
            <a:ext cx="2196877" cy="557255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sv-SE" sz="1000" b="1" dirty="0">
                <a:latin typeface="+mj-lt"/>
              </a:rPr>
              <a:t>Så här ska Ni tolka de olika klasserna!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b="1" dirty="0">
                <a:latin typeface="+mj-lt"/>
              </a:rPr>
              <a:t>”Hen”</a:t>
            </a:r>
          </a:p>
          <a:p>
            <a:pPr marL="17463" eaLnBrk="1" hangingPunct="1">
              <a:spcBef>
                <a:spcPct val="0"/>
              </a:spcBef>
            </a:pPr>
            <a:r>
              <a:rPr lang="en-US" sz="1000" dirty="0" err="1">
                <a:latin typeface="+mj-lt"/>
              </a:rPr>
              <a:t>Det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är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öppen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klass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för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såväl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unga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som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gamla</a:t>
            </a:r>
            <a:r>
              <a:rPr lang="en-US" sz="1000" dirty="0">
                <a:latin typeface="+mj-lt"/>
              </a:rPr>
              <a:t>, </a:t>
            </a:r>
            <a:r>
              <a:rPr lang="en-US" sz="1000" dirty="0" err="1">
                <a:latin typeface="+mj-lt"/>
              </a:rPr>
              <a:t>flicka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eller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pojke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eller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herre</a:t>
            </a:r>
            <a:r>
              <a:rPr lang="en-US" sz="1000" dirty="0">
                <a:latin typeface="+mj-lt"/>
              </a:rPr>
              <a:t>/dam.</a:t>
            </a:r>
          </a:p>
          <a:p>
            <a:pPr marL="17463" eaLnBrk="1" hangingPunct="1">
              <a:spcBef>
                <a:spcPct val="0"/>
              </a:spcBef>
            </a:pPr>
            <a:endParaRPr lang="en-US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Indelning ca 16 spelare/rankingklass. Indelning i rankingordning. </a:t>
            </a:r>
            <a:endParaRPr lang="en-US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b="1" dirty="0">
                <a:latin typeface="+mj-lt"/>
              </a:rPr>
              <a:t>”2 Manna Davis”</a:t>
            </a:r>
          </a:p>
          <a:p>
            <a:pPr marL="17463" eaLnBrk="1" hangingPunct="1">
              <a:spcBef>
                <a:spcPct val="0"/>
              </a:spcBef>
            </a:pPr>
            <a:endParaRPr lang="sv-SE" sz="1000" b="1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Två personer bildar ett lag. Spelarnas sammanlagda dataranking avgör inplaceringen i resp. klass.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b="1" dirty="0">
                <a:latin typeface="+mj-lt"/>
              </a:rPr>
              <a:t>OBS! Matcher i lagtävlingen är ej rankinggrundande.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Först 2 singlar därefter 1 dubbel och sedan avslutning med 2 singlar.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Först till 3 vunna matcher.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Matcherna spelas i bäst av 3 set.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Klassen spelas som Pool eller Cup beroende på antal anmälda lag. 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>
                <a:latin typeface="+mj-lt"/>
              </a:rPr>
              <a:t>Detta anges i PM inför tävlingen.</a:t>
            </a: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</p:txBody>
      </p:sp>
      <p:sp>
        <p:nvSpPr>
          <p:cNvPr id="20" name="Platshållare för text 5"/>
          <p:cNvSpPr txBox="1">
            <a:spLocks/>
          </p:cNvSpPr>
          <p:nvPr/>
        </p:nvSpPr>
        <p:spPr bwMode="auto">
          <a:xfrm>
            <a:off x="2123728" y="1268760"/>
            <a:ext cx="229915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eaLnBrk="1" hangingPunct="1">
              <a:spcBef>
                <a:spcPct val="0"/>
              </a:spcBef>
            </a:pPr>
            <a:r>
              <a:rPr lang="sv-SE" b="1" dirty="0"/>
              <a:t>”Han eller Hon rankingklass”</a:t>
            </a:r>
          </a:p>
          <a:p>
            <a:pPr marL="17463" eaLnBrk="1" hangingPunct="1">
              <a:spcBef>
                <a:spcPct val="0"/>
              </a:spcBef>
            </a:pPr>
            <a:r>
              <a:rPr lang="sv-SE" sz="1000" dirty="0"/>
              <a:t>Indelning i Han eller Hon utgående från ranking.</a:t>
            </a:r>
          </a:p>
          <a:p>
            <a:pPr marL="17463" eaLnBrk="1" hangingPunct="1">
              <a:spcBef>
                <a:spcPct val="0"/>
              </a:spcBef>
            </a:pPr>
            <a:endParaRPr lang="en-US" sz="1000" dirty="0"/>
          </a:p>
          <a:p>
            <a:pPr marL="17463" eaLnBrk="1" hangingPunct="1">
              <a:spcBef>
                <a:spcPct val="0"/>
              </a:spcBef>
            </a:pPr>
            <a:r>
              <a:rPr lang="en-US" sz="1000" dirty="0" err="1">
                <a:highlight>
                  <a:srgbClr val="FFFF00"/>
                </a:highlight>
              </a:rPr>
              <a:t>Inplacering</a:t>
            </a:r>
            <a:r>
              <a:rPr lang="en-US" sz="1000" dirty="0">
                <a:highlight>
                  <a:srgbClr val="FFFF00"/>
                </a:highlight>
              </a:rPr>
              <a:t> i </a:t>
            </a:r>
            <a:r>
              <a:rPr lang="en-US" sz="1000" dirty="0" err="1">
                <a:highlight>
                  <a:srgbClr val="FFFF00"/>
                </a:highlight>
              </a:rPr>
              <a:t>klass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sker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utifrån</a:t>
            </a:r>
            <a:r>
              <a:rPr lang="en-US" sz="1000" dirty="0">
                <a:highlight>
                  <a:srgbClr val="FFFF00"/>
                </a:highlight>
              </a:rPr>
              <a:t> den </a:t>
            </a:r>
            <a:r>
              <a:rPr lang="en-US" sz="1000" dirty="0" err="1">
                <a:highlight>
                  <a:srgbClr val="FFFF00"/>
                </a:highlight>
              </a:rPr>
              <a:t>dataranking</a:t>
            </a:r>
            <a:r>
              <a:rPr lang="en-US" sz="1000" dirty="0">
                <a:highlight>
                  <a:srgbClr val="FFFF00"/>
                </a:highlight>
              </a:rPr>
              <a:t> man </a:t>
            </a:r>
            <a:r>
              <a:rPr lang="en-US" sz="1000" dirty="0" err="1">
                <a:highlight>
                  <a:srgbClr val="FFFF00"/>
                </a:highlight>
              </a:rPr>
              <a:t>har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första</a:t>
            </a:r>
            <a:r>
              <a:rPr lang="en-US" sz="1000" dirty="0">
                <a:highlight>
                  <a:srgbClr val="FFFF00"/>
                </a:highlight>
              </a:rPr>
              <a:t> </a:t>
            </a:r>
            <a:r>
              <a:rPr lang="en-US" sz="1000" dirty="0" err="1">
                <a:highlight>
                  <a:srgbClr val="FFFF00"/>
                </a:highlight>
              </a:rPr>
              <a:t>måndagen</a:t>
            </a:r>
            <a:r>
              <a:rPr lang="en-US" sz="1000" dirty="0">
                <a:highlight>
                  <a:srgbClr val="FFFF00"/>
                </a:highlight>
              </a:rPr>
              <a:t> i </a:t>
            </a:r>
            <a:r>
              <a:rPr lang="en-US" sz="1000" dirty="0" err="1">
                <a:highlight>
                  <a:srgbClr val="FFFF00"/>
                </a:highlight>
              </a:rPr>
              <a:t>januari</a:t>
            </a:r>
            <a:r>
              <a:rPr lang="en-US" sz="1000" dirty="0">
                <a:highlight>
                  <a:srgbClr val="FFFF00"/>
                </a:highlight>
              </a:rPr>
              <a:t> 2025.</a:t>
            </a:r>
            <a:endParaRPr lang="en-US" sz="1000" b="1" dirty="0">
              <a:highlight>
                <a:srgbClr val="FFFF00"/>
              </a:highlight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endParaRPr lang="sv-SE" sz="1000" dirty="0">
              <a:latin typeface="+mj-lt"/>
            </a:endParaRPr>
          </a:p>
          <a:p>
            <a:pPr marL="17463" eaLnBrk="1" hangingPunct="1">
              <a:spcBef>
                <a:spcPct val="0"/>
              </a:spcBef>
            </a:pPr>
            <a:r>
              <a:rPr lang="sv-SE" b="1" dirty="0">
                <a:latin typeface="+mj-lt"/>
              </a:rPr>
              <a:t>”H3/D3, H5/D5, H7”</a:t>
            </a:r>
          </a:p>
          <a:p>
            <a:pPr marL="17463" eaLnBrk="1" hangingPunct="1">
              <a:spcBef>
                <a:spcPct val="0"/>
              </a:spcBef>
            </a:pPr>
            <a:r>
              <a:rPr lang="en-US" sz="1000" dirty="0" err="1">
                <a:latin typeface="+mj-lt"/>
              </a:rPr>
              <a:t>Traditionell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klassindelning</a:t>
            </a:r>
            <a:r>
              <a:rPr lang="en-US" sz="1000" dirty="0">
                <a:latin typeface="+mj-lt"/>
              </a:rPr>
              <a:t>.</a:t>
            </a:r>
          </a:p>
          <a:p>
            <a:pPr marL="17463" eaLnBrk="1" hangingPunct="1">
              <a:spcBef>
                <a:spcPct val="0"/>
              </a:spcBef>
            </a:pPr>
            <a:endParaRPr lang="en-US" sz="1000" dirty="0">
              <a:latin typeface="+mj-lt"/>
            </a:endParaRPr>
          </a:p>
        </p:txBody>
      </p:sp>
      <p:pic>
        <p:nvPicPr>
          <p:cNvPr id="21" name="Bildobjekt 6" descr="Framsida Ås master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3529" r="4758" b="3529"/>
          <a:stretch>
            <a:fillRect/>
          </a:stretch>
        </p:blipFill>
        <p:spPr bwMode="auto">
          <a:xfrm>
            <a:off x="2241866" y="3977130"/>
            <a:ext cx="1944216" cy="26481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latshållare för innehåll 6" descr="IMG_2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00545" y="2669773"/>
            <a:ext cx="3857652" cy="2600344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latshållare för innehåll 6" descr="IMG_2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7069" y="26451"/>
            <a:ext cx="1569267" cy="1381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latshållare för innehåll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27882" r="6491" b="24247"/>
          <a:stretch/>
        </p:blipFill>
        <p:spPr bwMode="auto">
          <a:xfrm>
            <a:off x="4314550" y="3406786"/>
            <a:ext cx="1294144" cy="61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92" y="2201908"/>
            <a:ext cx="2046145" cy="704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84" y="4045035"/>
            <a:ext cx="1440160" cy="4156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29" y="3681373"/>
            <a:ext cx="1315988" cy="4156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10" y="2168840"/>
            <a:ext cx="984982" cy="4966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FAD9CF-5837-4EC1-92B9-6ADA85C7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16" y="2992619"/>
            <a:ext cx="881280" cy="61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3EB93FC-1459-4C3C-B42F-100846BF8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37" y="4173743"/>
            <a:ext cx="984960" cy="7314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70CF50E-2BF0-4532-BC9F-878423ED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91" y="4938344"/>
            <a:ext cx="1773305" cy="684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7AF71EA-2DAF-40D4-A359-FA771CAC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44" y="2971170"/>
            <a:ext cx="1036800" cy="4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lakett 25">
            <a:extLst>
              <a:ext uri="{FF2B5EF4-FFF2-40B4-BE49-F238E27FC236}">
                <a16:creationId xmlns:a16="http://schemas.microsoft.com/office/drawing/2014/main" id="{A7C035E1-6943-4C90-A67F-94EC7E3F0F5E}"/>
              </a:ext>
            </a:extLst>
          </p:cNvPr>
          <p:cNvSpPr/>
          <p:nvPr/>
        </p:nvSpPr>
        <p:spPr>
          <a:xfrm>
            <a:off x="4422881" y="1411350"/>
            <a:ext cx="4635315" cy="492982"/>
          </a:xfrm>
          <a:prstGeom prst="plaqu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b="1" dirty="0">
                <a:solidFill>
                  <a:schemeClr val="tx1"/>
                </a:solidFill>
                <a:latin typeface="+mj-lt"/>
              </a:rPr>
              <a:t>Ås IF Pingis vill passa på att sända ett stort TACK till våra sponsorer.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FE1F6B-318F-48F7-B1D0-B032AF1A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76" y="5082345"/>
            <a:ext cx="1209600" cy="684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3" descr="Ås-Masters-logo">
            <a:extLst>
              <a:ext uri="{FF2B5EF4-FFF2-40B4-BE49-F238E27FC236}">
                <a16:creationId xmlns:a16="http://schemas.microsoft.com/office/drawing/2014/main" id="{655D4CDF-FA20-4673-8F70-302BB1AE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1085796" cy="1179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CCA0FD5-07D3-3A34-7442-07582859E31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50" y="2497661"/>
            <a:ext cx="1823746" cy="40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DBF624B-134C-35B1-565E-AF5CE7FDC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44" y="1998565"/>
            <a:ext cx="1108125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932A6754-ACFF-B2A8-1FB3-4942E38AD2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9" y="4515068"/>
            <a:ext cx="1479143" cy="684001"/>
          </a:xfrm>
          <a:prstGeom prst="rect">
            <a:avLst/>
          </a:prstGeom>
        </p:spPr>
      </p:pic>
      <p:pic>
        <p:nvPicPr>
          <p:cNvPr id="9" name="Bildobjekt 8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683BCA4D-3EFA-09AC-4FE9-D9A3916E3C7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9" y="5105387"/>
            <a:ext cx="1926920" cy="79113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9A66337-AF87-841C-341D-80C039FD87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01855" y="5787840"/>
            <a:ext cx="1435801" cy="40584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5D55AFA-EBCB-4E77-C2D5-97C8D921EE6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11548" y="5843804"/>
            <a:ext cx="1209601" cy="40584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536D9A6-6CB1-3EFD-2459-F85C6AB95C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92" y="6229692"/>
            <a:ext cx="2050201" cy="5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6" descr="Framsida Ås master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3529" r="4758" b="3529"/>
          <a:stretch>
            <a:fillRect/>
          </a:stretch>
        </p:blipFill>
        <p:spPr bwMode="auto">
          <a:xfrm>
            <a:off x="4810125" y="571500"/>
            <a:ext cx="4143375" cy="60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ubrik 3"/>
          <p:cNvSpPr txBox="1">
            <a:spLocks/>
          </p:cNvSpPr>
          <p:nvPr/>
        </p:nvSpPr>
        <p:spPr bwMode="auto">
          <a:xfrm>
            <a:off x="4757738" y="0"/>
            <a:ext cx="41719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14:e upplagan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6655" t="49096" r="28390" b="21066"/>
          <a:stretch>
            <a:fillRect/>
          </a:stretch>
        </p:blipFill>
        <p:spPr bwMode="auto">
          <a:xfrm>
            <a:off x="547660" y="1276335"/>
            <a:ext cx="328614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5-udd 9"/>
          <p:cNvSpPr/>
          <p:nvPr/>
        </p:nvSpPr>
        <p:spPr>
          <a:xfrm>
            <a:off x="2476500" y="1576388"/>
            <a:ext cx="71438" cy="71437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ruta 10"/>
          <p:cNvSpPr txBox="1">
            <a:spLocks noChangeArrowheads="1"/>
          </p:cNvSpPr>
          <p:nvPr/>
        </p:nvSpPr>
        <p:spPr bwMode="auto">
          <a:xfrm>
            <a:off x="1084296" y="1111461"/>
            <a:ext cx="22188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Jämtkrafthallen</a:t>
            </a:r>
            <a:r>
              <a:rPr lang="sv-SE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Ås – </a:t>
            </a:r>
            <a:r>
              <a:rPr lang="sv-SE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Åsvägen</a:t>
            </a:r>
            <a:r>
              <a:rPr lang="sv-SE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2781300" y="2000250"/>
            <a:ext cx="428625" cy="14287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14</a:t>
            </a: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6" name="Grupp 16"/>
          <p:cNvGrpSpPr>
            <a:grpSpLocks/>
          </p:cNvGrpSpPr>
          <p:nvPr/>
        </p:nvGrpSpPr>
        <p:grpSpPr bwMode="auto">
          <a:xfrm rot="531155">
            <a:off x="2716213" y="1535113"/>
            <a:ext cx="292100" cy="420687"/>
            <a:chOff x="3071802" y="3805393"/>
            <a:chExt cx="292077" cy="420308"/>
          </a:xfrm>
        </p:grpSpPr>
        <p:cxnSp>
          <p:nvCxnSpPr>
            <p:cNvPr id="15" name="Rak pil 14"/>
            <p:cNvCxnSpPr/>
            <p:nvPr/>
          </p:nvCxnSpPr>
          <p:spPr>
            <a:xfrm rot="16200000" flipV="1">
              <a:off x="2999994" y="3926106"/>
              <a:ext cx="285493" cy="14286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textruta 15"/>
            <p:cNvSpPr txBox="1">
              <a:spLocks noChangeArrowheads="1"/>
            </p:cNvSpPr>
            <p:nvPr/>
          </p:nvSpPr>
          <p:spPr bwMode="auto">
            <a:xfrm rot="3733669">
              <a:off x="3022920" y="3884742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Åre</a:t>
              </a:r>
            </a:p>
          </p:txBody>
        </p:sp>
      </p:grpSp>
      <p:sp>
        <p:nvSpPr>
          <p:cNvPr id="18" name="5-udd 17"/>
          <p:cNvSpPr/>
          <p:nvPr/>
        </p:nvSpPr>
        <p:spPr>
          <a:xfrm>
            <a:off x="986665" y="1206547"/>
            <a:ext cx="71437" cy="71438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ubrik 3"/>
          <p:cNvSpPr txBox="1">
            <a:spLocks/>
          </p:cNvSpPr>
          <p:nvPr/>
        </p:nvSpPr>
        <p:spPr>
          <a:xfrm>
            <a:off x="209550" y="0"/>
            <a:ext cx="417195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v-SE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Hur hittar jag till tävlingen?</a:t>
            </a:r>
          </a:p>
        </p:txBody>
      </p:sp>
      <p:pic>
        <p:nvPicPr>
          <p:cNvPr id="2" name="Platshållare för innehåll 6" descr="IMG_2508.JPG">
            <a:extLst>
              <a:ext uri="{FF2B5EF4-FFF2-40B4-BE49-F238E27FC236}">
                <a16:creationId xmlns:a16="http://schemas.microsoft.com/office/drawing/2014/main" id="{E961896C-94FC-9CC6-56CA-A8F460D136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841" y="4715452"/>
            <a:ext cx="2035097" cy="202591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andring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745</Words>
  <Application>Microsoft Office PowerPoint</Application>
  <PresentationFormat>Bildspel på skärmen (4:3)</PresentationFormat>
  <Paragraphs>127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 2</vt:lpstr>
      <vt:lpstr>Office-tema</vt:lpstr>
      <vt:lpstr>VÄLKOMMEN TILL ÅS MASTERS 18-19 Januari 2025</vt:lpstr>
      <vt:lpstr>Ås Masters 2025 14:e upplagan</vt:lpstr>
      <vt:lpstr>14:e upplagan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Windows User</dc:creator>
  <cp:lastModifiedBy>Mikael Wassdahl</cp:lastModifiedBy>
  <cp:revision>240</cp:revision>
  <dcterms:created xsi:type="dcterms:W3CDTF">2009-05-18T17:21:56Z</dcterms:created>
  <dcterms:modified xsi:type="dcterms:W3CDTF">2024-12-12T16:04:17Z</dcterms:modified>
</cp:coreProperties>
</file>